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20240"/>
            <a:ext cx="914400" cy="91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306324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>
                <a:solidFill>
                  <a:srgbClr val="F6F8FB"/>
                </a:solidFill>
                <a:latin typeface="Georgia"/>
              </a:rPr>
              <a:t>ParkIDx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4114800"/>
            <a:ext cx="914400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0">
                <a:solidFill>
                  <a:srgbClr val="F5B042"/>
                </a:solidFill>
                <a:latin typeface="Calibri"/>
              </a:rPr>
              <a:t>Know instantly if a car belongs on your property.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489204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969EAC"/>
                </a:solidFill>
                <a:latin typeface="Calibri"/>
              </a:rPr>
              <a:t>Private car-tag verification for gated communities,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969EAC"/>
                </a:solidFill>
                <a:latin typeface="Calibri"/>
              </a:rPr>
              <a:t>apartments and security teams.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37160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OVERVIEW &amp; ONBOARDING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78638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>
                <a:solidFill>
                  <a:srgbClr val="F6F8FB"/>
                </a:solidFill>
                <a:latin typeface="Georgia"/>
              </a:rPr>
              <a:t>Gate staff are guessing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78892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5B042"/>
                </a:solidFill>
                <a:latin typeface="Georgia"/>
              </a:rPr>
              <a:t>Paper lists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520440"/>
            <a:ext cx="27889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969EAC"/>
                </a:solidFill>
                <a:latin typeface="Calibri"/>
              </a:rPr>
              <a:t>Outdated the moment a resident moves in or buys a car.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278892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5B042"/>
                </a:solidFill>
                <a:latin typeface="Georgia"/>
              </a:rPr>
              <a:t>Memory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3520440"/>
            <a:ext cx="27889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969EAC"/>
                </a:solidFill>
                <a:latin typeface="Calibri"/>
              </a:rPr>
              <a:t>Different attendants, different decisions, no record.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49640" y="278892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5B042"/>
                </a:solidFill>
                <a:latin typeface="Georgia"/>
              </a:rPr>
              <a:t>No signal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49640" y="3520440"/>
            <a:ext cx="27889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969EAC"/>
                </a:solidFill>
                <a:latin typeface="Calibri"/>
              </a:rPr>
              <a:t>Garages and gates often have no usable connection.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THE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65836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>
                <a:solidFill>
                  <a:srgbClr val="F6F8FB"/>
                </a:solidFill>
                <a:latin typeface="Georgia"/>
              </a:rPr>
              <a:t>One phone. One second.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6035040" cy="2377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0">
                <a:solidFill>
                  <a:srgbClr val="969EAC"/>
                </a:solidFill>
                <a:latin typeface="Calibri"/>
              </a:rPr>
              <a:t>Register resident vehicles once, then scan a plate at the gate. ParkIDx answers a single question instantly: is this car registered?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06640" y="1737360"/>
            <a:ext cx="3931920" cy="402336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0" y="20574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969EAC"/>
                </a:solidFill>
                <a:latin typeface="Calibri"/>
              </a:rPr>
              <a:t>SCAN RESULT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0" y="256032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F6F8FB"/>
                </a:solidFill>
                <a:latin typeface="Consolas"/>
              </a:rPr>
              <a:t>7XKJ294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0" y="32918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3DD598"/>
                </a:solidFill>
                <a:latin typeface="Calibri"/>
              </a:rPr>
              <a:t>Registered vehicle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0" y="388620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969EAC"/>
                </a:solidFill>
                <a:latin typeface="Calibri"/>
              </a:rPr>
              <a:t>Owner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35440" y="38862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500" b="0">
                <a:solidFill>
                  <a:srgbClr val="F6F8FB"/>
                </a:solidFill>
                <a:latin typeface="Calibri"/>
              </a:rPr>
              <a:t>Marcus Reed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4325112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969EAC"/>
                </a:solidFill>
                <a:latin typeface="Calibri"/>
              </a:rPr>
              <a:t>Apt / Unit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35440" y="4325112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500" b="0">
                <a:solidFill>
                  <a:srgbClr val="F6F8FB"/>
                </a:solidFill>
                <a:latin typeface="Calibri"/>
              </a:rPr>
              <a:t>B-214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0" y="4764024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969EAC"/>
                </a:solidFill>
                <a:latin typeface="Calibri"/>
              </a:rPr>
              <a:t>Color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35440" y="4764024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500" b="0">
                <a:solidFill>
                  <a:srgbClr val="F6F8FB"/>
                </a:solidFill>
                <a:latin typeface="Calibri"/>
              </a:rPr>
              <a:t>Graphite grey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0" y="5202936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969EAC"/>
                </a:solidFill>
                <a:latin typeface="Calibri"/>
              </a:rPr>
              <a:t>Tag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5202936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500" b="0">
                <a:solidFill>
                  <a:srgbClr val="F6F8FB"/>
                </a:solidFill>
                <a:latin typeface="Calibri"/>
              </a:rPr>
              <a:t>FL · Orlando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82296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>
                <a:solidFill>
                  <a:srgbClr val="F6F8FB"/>
                </a:solidFill>
                <a:latin typeface="Georgia"/>
              </a:rPr>
              <a:t>Three steps to a working gate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468880"/>
            <a:ext cx="3429000" cy="29260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43000" y="2743200"/>
            <a:ext cx="566928" cy="566928"/>
          </a:xfrm>
          <a:prstGeom prst="ellipse">
            <a:avLst/>
          </a:prstGeom>
          <a:solidFill>
            <a:srgbClr val="F5B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10141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52044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>
                <a:solidFill>
                  <a:srgbClr val="F6F8FB"/>
                </a:solidFill>
                <a:latin typeface="Georgia"/>
              </a:rPr>
              <a:t>Register vehicles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420624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Tag, resident name, unit, address, color, tag state and city. Upload a spreadsheet to import in bulk.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2468880"/>
            <a:ext cx="3429000" cy="29260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846320" y="2743200"/>
            <a:ext cx="566928" cy="566928"/>
          </a:xfrm>
          <a:prstGeom prst="ellipse">
            <a:avLst/>
          </a:prstGeom>
          <a:solidFill>
            <a:srgbClr val="F5B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10141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352044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>
                <a:solidFill>
                  <a:srgbClr val="F6F8FB"/>
                </a:solidFill>
                <a:latin typeface="Georgia"/>
              </a:rPr>
              <a:t>Invite staff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420624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Gate attendants get scan-only accounts and see only the fields you allow.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2468880"/>
            <a:ext cx="3429000" cy="29260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549640" y="2743200"/>
            <a:ext cx="566928" cy="566928"/>
          </a:xfrm>
          <a:prstGeom prst="ellipse">
            <a:avLst/>
          </a:prstGeom>
          <a:solidFill>
            <a:srgbClr val="F5B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10141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49640" y="3520440"/>
            <a:ext cx="27889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>
                <a:solidFill>
                  <a:srgbClr val="F6F8FB"/>
                </a:solidFill>
                <a:latin typeface="Georgia"/>
              </a:rPr>
              <a:t>Scan at the gate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49640" y="420624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Camera reads the plate — or type it. Result in under a second, online or offline.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WHAT YOU 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82296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>
                <a:solidFill>
                  <a:srgbClr val="F6F8FB"/>
                </a:solidFill>
                <a:latin typeface="Georgia"/>
              </a:rPr>
              <a:t>Built for the gate, not the office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33172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56032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Camera + manual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10896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Catch plates in motion or type a tag by hand.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233172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00600" y="256032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Offline mode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600" y="310896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Vehicle list is cached on the device.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233172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0" y="256032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Role-based access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0" y="310896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Owners manage data; scanners only verify.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411480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434340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Field-level privacy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89204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Choose what each scanner can see.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411480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00600" y="434340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Unlimited rescans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489204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No used/expired states — just registered or not.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4114800"/>
            <a:ext cx="3429000" cy="155448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03920" y="4343400"/>
            <a:ext cx="28803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F5B042"/>
                </a:solidFill>
                <a:latin typeface="Georgia"/>
              </a:rPr>
              <a:t>Secure by default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4892040"/>
            <a:ext cx="2880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Row-level security per organization.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>
                <a:solidFill>
                  <a:srgbClr val="F5B042"/>
                </a:solidFill>
                <a:latin typeface="Calibri"/>
              </a:rP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1060704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3800" b="1">
                <a:solidFill>
                  <a:srgbClr val="F6F8FB"/>
                </a:solidFill>
                <a:latin typeface="Georgia"/>
              </a:rPr>
              <a:t>One subscription. Unlimited staff.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74320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5B042"/>
                </a:solidFill>
                <a:latin typeface="Georgia"/>
              </a:rPr>
              <a:t>7 days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70332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F6F8FB"/>
                </a:solidFill>
                <a:latin typeface="Calibri"/>
              </a:rPr>
              <a:t>Free trial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429768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No card required.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274320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5B042"/>
                </a:solidFill>
                <a:latin typeface="Georgia"/>
              </a:rPr>
              <a:t>$50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370332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F6F8FB"/>
                </a:solidFill>
                <a:latin typeface="Calibri"/>
              </a:rPr>
              <a:t>per month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429768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Full access, unlimited members.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2468880"/>
            <a:ext cx="3429000" cy="2743200"/>
          </a:xfrm>
          <a:prstGeom prst="roundRect">
            <a:avLst>
              <a:gd name="adj" fmla="val 6000"/>
            </a:avLst>
          </a:prstGeom>
          <a:solidFill>
            <a:srgbClr val="181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49640" y="274320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5B042"/>
                </a:solidFill>
                <a:latin typeface="Georgia"/>
              </a:rPr>
              <a:t>$400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49640" y="3703320"/>
            <a:ext cx="2788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F6F8FB"/>
                </a:solidFill>
                <a:latin typeface="Calibri"/>
              </a:rPr>
              <a:t>per year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49640" y="4297680"/>
            <a:ext cx="27889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Save 33% vs. monthly.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4864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969EAC"/>
                </a:solidFill>
                <a:latin typeface="Calibri"/>
              </a:rPr>
              <a:t>Cancel anytime. Members inherit the owner's subscription.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371600"/>
            <a:ext cx="822960" cy="822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468880"/>
            <a:ext cx="7498079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6F8FB"/>
                </a:solidFill>
                <a:latin typeface="Georgia"/>
              </a:rPr>
              <a:t>Start in minutes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566160"/>
            <a:ext cx="694944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0">
                <a:solidFill>
                  <a:srgbClr val="969EAC"/>
                </a:solidFill>
                <a:latin typeface="Calibri"/>
              </a:rPr>
              <a:t>7 days free, no card needed. Scan the code for the full overview, downloads and this deck.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4937760"/>
            <a:ext cx="694944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>
                <a:solidFill>
                  <a:srgbClr val="F5B042"/>
                </a:solidFill>
                <a:latin typeface="Calibri"/>
              </a:rPr>
              <a:t>parkidx.com/share</a:t>
            </a:r>
          </a:p>
          <a:p>
            <a:pPr algn="l">
              <a:spcAft>
                <a:spcPts val="600"/>
              </a:spcAft>
            </a:pPr>
            <a:r>
              <a:rPr sz="2000" b="1">
                <a:solidFill>
                  <a:srgbClr val="F5B042"/>
                </a:solidFill>
                <a:latin typeface="Calibri"/>
              </a:rPr>
              <a:t>(571) 702-8166   ·   parkidx@gmail.com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78240" y="2011680"/>
            <a:ext cx="265176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q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2240280"/>
            <a:ext cx="2194560" cy="21945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78240" y="4800600"/>
            <a:ext cx="2651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>
                <a:solidFill>
                  <a:srgbClr val="969EAC"/>
                </a:solidFill>
                <a:latin typeface="Calibri"/>
              </a:rPr>
              <a:t>parkidx.com/share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ParkIDx · parkidx.com/share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28655" y="6263640"/>
            <a:ext cx="822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spcAft>
                <a:spcPts val="600"/>
              </a:spcAft>
            </a:pPr>
            <a:r>
              <a:rPr sz="1200" b="0">
                <a:solidFill>
                  <a:srgbClr val="969EAC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